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6" r:id="rId2"/>
    <p:sldMasterId id="2147483648" r:id="rId3"/>
    <p:sldMasterId id="2147483654" r:id="rId4"/>
  </p:sldMasterIdLst>
  <p:notesMasterIdLst>
    <p:notesMasterId r:id="rId21"/>
  </p:notesMasterIdLst>
  <p:sldIdLst>
    <p:sldId id="257" r:id="rId5"/>
    <p:sldId id="258" r:id="rId6"/>
    <p:sldId id="268" r:id="rId7"/>
    <p:sldId id="269" r:id="rId8"/>
    <p:sldId id="270" r:id="rId9"/>
    <p:sldId id="263" r:id="rId10"/>
    <p:sldId id="276" r:id="rId11"/>
    <p:sldId id="262" r:id="rId12"/>
    <p:sldId id="266" r:id="rId13"/>
    <p:sldId id="287" r:id="rId14"/>
    <p:sldId id="290" r:id="rId15"/>
    <p:sldId id="294" r:id="rId16"/>
    <p:sldId id="273" r:id="rId17"/>
    <p:sldId id="286" r:id="rId18"/>
    <p:sldId id="27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211" autoAdjust="0"/>
  </p:normalViewPr>
  <p:slideViewPr>
    <p:cSldViewPr snapToGrid="0">
      <p:cViewPr varScale="1">
        <p:scale>
          <a:sx n="94" d="100"/>
          <a:sy n="9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7D33-331C-408F-B19A-FC1925960F75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EA7CC-9655-4B09-8D22-2818EDE58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4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2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6502-EEF5-4ABE-8183-4E59069798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6502-EEF5-4ABE-8183-4E59069798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4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54545"/>
                </a:solidFill>
                <a:effectLst/>
                <a:latin typeface="AauxRegular"/>
              </a:rPr>
              <a:t>Microcredentials</a:t>
            </a:r>
            <a:r>
              <a:rPr lang="en-US" b="1" i="0" dirty="0">
                <a:solidFill>
                  <a:srgbClr val="454545"/>
                </a:solidFill>
                <a:effectLst/>
                <a:latin typeface="AauxRegular"/>
              </a:rPr>
              <a:t> are short, focused credentials designed to provide in-demand skills, know-how and experience. Generally 3 – 4 courses combined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Community Colleges need to have flexibility in scheduling courses around apprentice’s work schedules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6502-EEF5-4ABE-8183-4E59069798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61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don’t use full $5,000 for RI can be used toward additional coursework toward certificate or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6502-EEF5-4ABE-8183-4E59069798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8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highlight on this</a:t>
            </a:r>
            <a:r>
              <a:rPr lang="en-US" baseline="0" dirty="0"/>
              <a:t> slide that other titles can be funded and new titles can be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6502-EEF5-4ABE-8183-4E59069798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2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7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9A6C-7D69-4667-AF6C-0CB50723D1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39A6C-7D69-4667-AF6C-0CB50723D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ym typeface="Wingdings" panose="05000000000000000000" pitchFamily="2" charset="2"/>
              </a:rPr>
              <a:t>matriculated – enroll/register for a degree – declare intention to complete academic requirements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Over 62% are between the ages of 17-29.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Majority male and white.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Over 70% of participants were unemployed entering the program. </a:t>
            </a:r>
          </a:p>
          <a:p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Reminder – all are full time employees and attending school is part of their job. Employees first and foremost.</a:t>
            </a:r>
          </a:p>
          <a:p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Many times employer picks classes and tells employee what to attend.</a:t>
            </a:r>
          </a:p>
          <a:p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Apprentices are frequently not identified in the Student Information System (SIS)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6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for class and 6 for OJT- SUNY SCCC</a:t>
            </a:r>
          </a:p>
          <a:p>
            <a:r>
              <a:rPr lang="en-US" dirty="0"/>
              <a:t>Certificate- Classes go beyond the RI (call or talk to FM)_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2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 is different – apprentices start with career (transition box) move to progress box. Need to bring back to connection/entry (before complete RI) – then to completion</a:t>
            </a:r>
          </a:p>
          <a:p>
            <a:endParaRPr lang="en-US" dirty="0"/>
          </a:p>
          <a:p>
            <a:r>
              <a:rPr lang="en-US" dirty="0"/>
              <a:t>Returning adult taking a few classes.</a:t>
            </a:r>
          </a:p>
          <a:p>
            <a:endParaRPr lang="en-US" dirty="0"/>
          </a:p>
          <a:p>
            <a:r>
              <a:rPr lang="en-US" dirty="0"/>
              <a:t>For apprentices need to demonstrate why they should continue past </a:t>
            </a:r>
            <a:r>
              <a:rPr lang="en-US" dirty="0" err="1"/>
              <a:t>journeyworker</a:t>
            </a:r>
            <a:r>
              <a:rPr lang="en-US" dirty="0"/>
              <a:t> card. </a:t>
            </a:r>
          </a:p>
          <a:p>
            <a:pPr defTabSz="931774"/>
            <a:r>
              <a:rPr lang="en-US" dirty="0"/>
              <a:t>How do we convince employers there is a benefit? – have them realize if apprentice complete degree additional opportunity to move up within the company, retention and promotion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F861-9166-4340-81C1-6F54B63D0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B5B137-39DD-6F42-AC5A-DF6BBD04AE08}"/>
              </a:ext>
            </a:extLst>
          </p:cNvPr>
          <p:cNvSpPr/>
          <p:nvPr userDrawn="1"/>
        </p:nvSpPr>
        <p:spPr>
          <a:xfrm>
            <a:off x="4646950" y="0"/>
            <a:ext cx="7545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60F6A-3CE0-144F-8246-5114F4F492F3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4F993B2-6492-7447-AE8C-59DFDBC5D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16" y="337163"/>
            <a:ext cx="1185578" cy="1185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8EB2C-CFBC-E642-A813-285F0A20D873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rgbClr val="002060"/>
                </a:solidFill>
                <a:latin typeface="Helvetica" pitchFamily="2" charset="0"/>
              </a:rPr>
              <a:t>SUNY</a:t>
            </a:r>
            <a:r>
              <a:rPr lang="en-US" sz="1600" b="0" i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en-US" sz="1600" b="0" i="0">
                <a:solidFill>
                  <a:srgbClr val="002060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354995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D63C6F-7C73-864A-8473-63707ADADFCB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8CA93-C0F4-4B47-9DA7-B0B357A93D42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Helvetica" pitchFamily="2" charset="0"/>
              </a:rPr>
              <a:t>SUNY</a:t>
            </a:r>
            <a:r>
              <a:rPr lang="en-US" sz="1600" b="0" i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600" b="0" i="0">
                <a:solidFill>
                  <a:schemeClr val="bg1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390138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A5D8-1644-43D5-BC76-E3BAC1ED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A7CB-13B2-44A5-A84F-9790D613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3650-BF78-4965-A17C-5C78D3B5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FE2E-3086-4ED3-AF07-6630ED0DFEE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B27F7-5505-4EA8-ACBC-3699C937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2CB6-948C-4E9B-97FB-8DD1C243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E6C-EB56-4AC4-BD34-DFAD264A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p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1F3D45-F24B-AE49-B83B-F4AD8F846FC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0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AB79C-17AB-5948-80F9-38B1E6DD6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16" y="337163"/>
            <a:ext cx="1185578" cy="11855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63C6F-7C73-864A-8473-63707ADADFCB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749A8-7BA9-1848-8277-72D91E0CDA09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Helvetica" pitchFamily="2" charset="0"/>
              </a:rPr>
              <a:t>SUNY</a:t>
            </a:r>
            <a:r>
              <a:rPr lang="en-US" sz="1600" b="0" i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600" b="0" i="0">
                <a:solidFill>
                  <a:schemeClr val="bg1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39822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rgbClr val="004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7E8F46-BCAD-1842-9782-B4588B877635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2B4C3-AFF5-C648-B632-70A79793EB19}"/>
              </a:ext>
            </a:extLst>
          </p:cNvPr>
          <p:cNvSpPr/>
          <p:nvPr userDrawn="1"/>
        </p:nvSpPr>
        <p:spPr>
          <a:xfrm>
            <a:off x="6883005" y="-4517756"/>
            <a:ext cx="759417" cy="705173"/>
          </a:xfrm>
          <a:prstGeom prst="rect">
            <a:avLst/>
          </a:prstGeom>
          <a:solidFill>
            <a:srgbClr val="024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0B6F312-2667-0343-B4FA-3358DD4F3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16" y="337163"/>
            <a:ext cx="1185578" cy="1185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F80EF9-B7E3-E645-A937-EEDB533FA1BC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Helvetica" pitchFamily="2" charset="0"/>
              </a:rPr>
              <a:t>SUNY</a:t>
            </a:r>
            <a:r>
              <a:rPr lang="en-US" sz="1600" b="0" i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600" b="0" i="0">
                <a:solidFill>
                  <a:schemeClr val="bg1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346331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148F6-9E97-2540-A005-3E55C5F8577A}"/>
              </a:ext>
            </a:extLst>
          </p:cNvPr>
          <p:cNvSpPr/>
          <p:nvPr userDrawn="1"/>
        </p:nvSpPr>
        <p:spPr>
          <a:xfrm>
            <a:off x="0" y="3572933"/>
            <a:ext cx="12192000" cy="3285067"/>
          </a:xfrm>
          <a:prstGeom prst="rect">
            <a:avLst/>
          </a:prstGeom>
          <a:solidFill>
            <a:srgbClr val="004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015544-573A-E642-B050-E4D1A88E7F00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99103-7979-1B46-A226-11F67BFD2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16" y="337163"/>
            <a:ext cx="1185578" cy="1185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E328A4-3350-4A43-81C6-7FBCE7909466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Helvetica" pitchFamily="2" charset="0"/>
              </a:rPr>
              <a:t>SUNY</a:t>
            </a:r>
            <a:r>
              <a:rPr lang="en-US" sz="1600" b="0" i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600" b="0" i="0">
                <a:solidFill>
                  <a:schemeClr val="bg1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98163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AB79C-17AB-5948-80F9-38B1E6DD6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16" y="337163"/>
            <a:ext cx="1185578" cy="11855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63C6F-7C73-864A-8473-63707ADADFCB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8CA93-C0F4-4B47-9DA7-B0B357A93D42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Helvetica" pitchFamily="2" charset="0"/>
              </a:rPr>
              <a:t>SUNY</a:t>
            </a:r>
            <a:r>
              <a:rPr lang="en-US" sz="1600" b="0" i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1600" b="0" i="0">
                <a:solidFill>
                  <a:schemeClr val="bg1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143595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21B6A8-0CC0-ED4B-9561-0E7132458E06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83C9-FDEC-4352-B257-643C17400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A335F-221F-47DD-A74C-5212094C5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E64B-025B-4397-BD95-3D5BD305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FE2E-3086-4ED3-AF07-6630ED0DFEE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3C734-A2D4-436D-ACBD-830B6A02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3E5C-BBCB-4B08-A442-54D69471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E6C-EB56-4AC4-BD34-DFAD264A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A5D8-1644-43D5-BC76-E3BAC1ED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A7CB-13B2-44A5-A84F-9790D613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3650-BF78-4965-A17C-5C78D3B5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FE2E-3086-4ED3-AF07-6630ED0DFEE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B27F7-5505-4EA8-ACBC-3699C937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2CB6-948C-4E9B-97FB-8DD1C243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E6C-EB56-4AC4-BD34-DFAD264A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B5B137-39DD-6F42-AC5A-DF6BBD04AE08}"/>
              </a:ext>
            </a:extLst>
          </p:cNvPr>
          <p:cNvSpPr/>
          <p:nvPr userDrawn="1"/>
        </p:nvSpPr>
        <p:spPr>
          <a:xfrm>
            <a:off x="4646950" y="0"/>
            <a:ext cx="7545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60F6A-3CE0-144F-8246-5114F4F492F3}"/>
              </a:ext>
            </a:extLst>
          </p:cNvPr>
          <p:cNvSpPr/>
          <p:nvPr userDrawn="1"/>
        </p:nvSpPr>
        <p:spPr>
          <a:xfrm>
            <a:off x="123288" y="133350"/>
            <a:ext cx="11945426" cy="6591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8EB2C-CFBC-E642-A813-285F0A20D873}"/>
              </a:ext>
            </a:extLst>
          </p:cNvPr>
          <p:cNvSpPr txBox="1"/>
          <p:nvPr userDrawn="1"/>
        </p:nvSpPr>
        <p:spPr>
          <a:xfrm>
            <a:off x="7448158" y="6256765"/>
            <a:ext cx="4603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rgbClr val="002060"/>
                </a:solidFill>
                <a:latin typeface="Helvetica" pitchFamily="2" charset="0"/>
              </a:rPr>
              <a:t>SUNY</a:t>
            </a:r>
            <a:r>
              <a:rPr lang="en-US" sz="1600" b="0" i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en-US" sz="1600" b="0" i="0">
                <a:solidFill>
                  <a:srgbClr val="002060"/>
                </a:solidFill>
                <a:latin typeface="Helvetica Light" panose="020B0403020202020204" pitchFamily="34" charset="0"/>
              </a:rPr>
              <a:t>THE STATE UNIVERSITY OF NEW YORK</a:t>
            </a:r>
          </a:p>
        </p:txBody>
      </p:sp>
    </p:spTree>
    <p:extLst>
      <p:ext uri="{BB962C8B-B14F-4D97-AF65-F5344CB8AC3E}">
        <p14:creationId xmlns:p14="http://schemas.microsoft.com/office/powerpoint/2010/main" val="31873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3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73" r:id="rId3"/>
    <p:sldLayoutId id="2147483672" r:id="rId4"/>
    <p:sldLayoutId id="2147483666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601AD-B0D9-40F7-AC33-FA41A831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50BD9-BD01-42B1-9BC8-0062D4F0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9C40-B6FA-4A1D-B828-CE9E63678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FE2E-3086-4ED3-AF07-6630ED0DFEE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A50A-CE60-404F-8691-483F231F7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352A-AC12-4E3E-B9C7-0A94AE757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1E6C-EB56-4AC4-BD34-DFAD264A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003675" cy="6858000"/>
          </a:xfrm>
          <a:custGeom>
            <a:avLst/>
            <a:gdLst/>
            <a:ahLst/>
            <a:cxnLst/>
            <a:rect l="l" t="t" r="r" b="b"/>
            <a:pathLst>
              <a:path w="4003675" h="6858000">
                <a:moveTo>
                  <a:pt x="4003548" y="0"/>
                </a:moveTo>
                <a:lnTo>
                  <a:pt x="0" y="0"/>
                </a:lnTo>
                <a:lnTo>
                  <a:pt x="0" y="6858000"/>
                </a:lnTo>
                <a:lnTo>
                  <a:pt x="4003548" y="6858000"/>
                </a:lnTo>
                <a:lnTo>
                  <a:pt x="40035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095" y="306324"/>
            <a:ext cx="2043441" cy="9936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5596" y="1605117"/>
            <a:ext cx="9460806" cy="197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3494" y="3148212"/>
            <a:ext cx="6430009" cy="2439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4E7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601AD-B0D9-40F7-AC33-FA41A831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50BD9-BD01-42B1-9BC8-0062D4F0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9C40-B6FA-4A1D-B828-CE9E63678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FE2E-3086-4ED3-AF07-6630ED0DFEE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A50A-CE60-404F-8691-483F231F7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352A-AC12-4E3E-B9C7-0A94AE757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1E6C-EB56-4AC4-BD34-DFAD264A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ziesked@suny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pprenticeship@suny.edu" TargetMode="External"/><Relationship Id="rId5" Type="http://schemas.openxmlformats.org/officeDocument/2006/relationships/hyperlink" Target="mailto:Jan.hennessy@suny.edu" TargetMode="External"/><Relationship Id="rId4" Type="http://schemas.openxmlformats.org/officeDocument/2006/relationships/hyperlink" Target="mailto:Mary.kohan@suny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chievingthedream.org/resource/15146/loss-momentum-framework-revis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Y brand color palette&#10;">
            <a:extLst>
              <a:ext uri="{FF2B5EF4-FFF2-40B4-BE49-F238E27FC236}">
                <a16:creationId xmlns:a16="http://schemas.microsoft.com/office/drawing/2014/main" id="{DA505A40-C5D5-A047-AB3A-EADB79BA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1763" y="-5194419"/>
            <a:ext cx="8648700" cy="4724400"/>
          </a:xfrm>
          <a:prstGeom prst="rect">
            <a:avLst/>
          </a:prstGeom>
        </p:spPr>
      </p:pic>
      <p:pic>
        <p:nvPicPr>
          <p:cNvPr id="6" name="Picture 5" descr="SUNY Logo">
            <a:extLst>
              <a:ext uri="{FF2B5EF4-FFF2-40B4-BE49-F238E27FC236}">
                <a16:creationId xmlns:a16="http://schemas.microsoft.com/office/drawing/2014/main" id="{7C153E8F-FBDB-D54C-929C-BE86FFE85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48" y="1330957"/>
            <a:ext cx="3289303" cy="3289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1734AB-3F9E-4647-89BF-C8A7523B9365}"/>
              </a:ext>
            </a:extLst>
          </p:cNvPr>
          <p:cNvSpPr txBox="1"/>
          <p:nvPr/>
        </p:nvSpPr>
        <p:spPr>
          <a:xfrm>
            <a:off x="259977" y="6159626"/>
            <a:ext cx="1193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May 18,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51197-BF6C-46A9-869E-DA8ECAE50F81}"/>
              </a:ext>
            </a:extLst>
          </p:cNvPr>
          <p:cNvSpPr txBox="1"/>
          <p:nvPr/>
        </p:nvSpPr>
        <p:spPr>
          <a:xfrm>
            <a:off x="2886022" y="4697445"/>
            <a:ext cx="66799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Value of Collaboration between NYSDOL and State University of New York to support Registered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3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F4F54-FB09-104B-B1AD-97A10164C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r="20385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0" name="Picture 9" descr="SUNY Logo">
            <a:extLst>
              <a:ext uri="{FF2B5EF4-FFF2-40B4-BE49-F238E27FC236}">
                <a16:creationId xmlns:a16="http://schemas.microsoft.com/office/drawing/2014/main" id="{5149B6C9-13E1-4946-9852-E25B16115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" y="337515"/>
            <a:ext cx="1206805" cy="1206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F30E44-0AB7-4086-926C-60B308AB1EC4}"/>
              </a:ext>
            </a:extLst>
          </p:cNvPr>
          <p:cNvSpPr txBox="1"/>
          <p:nvPr/>
        </p:nvSpPr>
        <p:spPr>
          <a:xfrm>
            <a:off x="6532879" y="1189990"/>
            <a:ext cx="551955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SUNY Apprenticeship Program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NYS annual $3.0 M budget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manufacturing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non-construction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NY College Apprenticeship Network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 DOL $7.9 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dvanced manufacturing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3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UNY_NEW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6" y="5467968"/>
            <a:ext cx="2313447" cy="11282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34813" y="1157207"/>
            <a:ext cx="5252615" cy="39747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733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919EFE-BA07-4D6A-8518-0E8589A8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Role:  SUNY System Administration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FB37C-E839-4965-8300-A5A3AE40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6315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Coordinate with NYSDOL, lead partners &amp; colleges</a:t>
            </a:r>
          </a:p>
          <a:p>
            <a:r>
              <a:rPr lang="en-US" dirty="0">
                <a:cs typeface="Arial" panose="020B0604020202020204" pitchFamily="34" charset="0"/>
              </a:rPr>
              <a:t>Manage and implement grant activities</a:t>
            </a:r>
          </a:p>
          <a:p>
            <a:r>
              <a:rPr lang="en-US" dirty="0">
                <a:cs typeface="Arial" panose="020B0604020202020204" pitchFamily="34" charset="0"/>
              </a:rPr>
              <a:t>Data collection and reporting</a:t>
            </a:r>
          </a:p>
          <a:p>
            <a:r>
              <a:rPr lang="en-US" dirty="0">
                <a:cs typeface="Arial" panose="020B0604020202020204" pitchFamily="34" charset="0"/>
              </a:rPr>
              <a:t>Support outreach efforts</a:t>
            </a:r>
          </a:p>
          <a:p>
            <a:r>
              <a:rPr lang="en-US" dirty="0">
                <a:cs typeface="Arial" panose="020B0604020202020204" pitchFamily="34" charset="0"/>
              </a:rPr>
              <a:t>Develop and conduct social media and marketing outreach statewide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2C6-8DCD-1142-B89F-4C5A1BF6A31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E1D44-DF86-415E-AC4B-39D044259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3617"/>
            <a:ext cx="12192000" cy="6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2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UNY_NEW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6" y="5467968"/>
            <a:ext cx="2313447" cy="11282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34813" y="1157207"/>
            <a:ext cx="5252615" cy="39747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733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F8CC-6165-4752-80E7-B7885FFC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Role:  SUNY Institutions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2C6-8DCD-1142-B89F-4C5A1BF6A3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ED8623-200C-4278-BD7D-B8FA1365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30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Promote and conduct pre-apprentice training</a:t>
            </a:r>
          </a:p>
          <a:p>
            <a:r>
              <a:rPr lang="en-US" dirty="0">
                <a:cs typeface="Arial" panose="020B0604020202020204" pitchFamily="34" charset="0"/>
              </a:rPr>
              <a:t>Offer Related Instruction (RI)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Work with employers to ensure relevancy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Develop new RI 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Customize RI to meet needs of employer</a:t>
            </a:r>
          </a:p>
          <a:p>
            <a:r>
              <a:rPr lang="en-US" dirty="0">
                <a:cs typeface="Arial" panose="020B0604020202020204" pitchFamily="34" charset="0"/>
              </a:rPr>
              <a:t>Host Industry Roundtables</a:t>
            </a:r>
          </a:p>
          <a:p>
            <a:r>
              <a:rPr lang="en-US" dirty="0">
                <a:cs typeface="Arial" panose="020B0604020202020204" pitchFamily="34" charset="0"/>
              </a:rPr>
              <a:t>Conduct outreach to employers in their region</a:t>
            </a:r>
          </a:p>
          <a:p>
            <a:r>
              <a:rPr lang="en-US" dirty="0">
                <a:cs typeface="Arial" panose="020B0604020202020204" pitchFamily="34" charset="0"/>
              </a:rPr>
              <a:t>Develop and administer assessment for hybrid &amp; competency-based programs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271F78-8032-4CAD-91B0-EA7A7A89C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3617"/>
            <a:ext cx="12192000" cy="6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7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UNY_NEW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6" y="5467968"/>
            <a:ext cx="2313447" cy="11282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34813" y="1157207"/>
            <a:ext cx="5252615" cy="39747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733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F8CC-6165-4752-80E7-B7885FFC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Benefits to SUNY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2C6-8DCD-1142-B89F-4C5A1BF6A3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ED8623-200C-4278-BD7D-B8FA1365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303"/>
          </a:xfrm>
        </p:spPr>
        <p:txBody>
          <a:bodyPr>
            <a:normAutofit/>
          </a:bodyPr>
          <a:lstStyle/>
          <a:p>
            <a:r>
              <a:rPr lang="en-US" sz="3200" dirty="0"/>
              <a:t>Increase enrollment</a:t>
            </a:r>
          </a:p>
          <a:p>
            <a:r>
              <a:rPr lang="en-US" sz="3200" dirty="0"/>
              <a:t>Pipeline non-credit to credit</a:t>
            </a:r>
          </a:p>
          <a:p>
            <a:r>
              <a:rPr lang="en-US" sz="3200" dirty="0"/>
              <a:t>Opportunity to develop new courses/programs</a:t>
            </a:r>
          </a:p>
          <a:p>
            <a:r>
              <a:rPr lang="en-US" sz="3200" dirty="0"/>
              <a:t>Courses for Related Instruction bundled into </a:t>
            </a:r>
            <a:r>
              <a:rPr lang="en-US" sz="3200" dirty="0" err="1"/>
              <a:t>microcredentials</a:t>
            </a:r>
            <a:endParaRPr lang="en-US" sz="3200" dirty="0"/>
          </a:p>
          <a:p>
            <a:r>
              <a:rPr lang="en-US" sz="3200" dirty="0"/>
              <a:t>Mechanism to respond to regional business need</a:t>
            </a:r>
          </a:p>
          <a:p>
            <a:r>
              <a:rPr lang="en-US" sz="3200" dirty="0">
                <a:cs typeface="Arial" panose="020B0604020202020204" pitchFamily="34" charset="0"/>
              </a:rPr>
              <a:t>Enhance employer connections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AE6F2-5F6E-4524-A50F-F16D169E6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3617"/>
            <a:ext cx="12192000" cy="6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UNY_NEW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6" y="5467968"/>
            <a:ext cx="2313447" cy="11282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34813" y="1157207"/>
            <a:ext cx="5252615" cy="39747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733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F8CC-6165-4752-80E7-B7885FFC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Funding Availability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2C6-8DCD-1142-B89F-4C5A1BF6A3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ED8623-200C-4278-BD7D-B8FA1365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614"/>
            <a:ext cx="10749228" cy="4111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</a:rPr>
              <a:t>Industry Roundtables (in-person or virtual):		Up to $2,000 per in-person roundtable</a:t>
            </a: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Pre-apprenticeship:  				Up to $1,000 per pre-apprentice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</a:rPr>
              <a:t>Related Instruction (RI):				Up to $5,000 per apprentice </a:t>
            </a: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Curriculum Development:				</a:t>
            </a:r>
            <a:r>
              <a:rPr lang="en-US" sz="1800" dirty="0"/>
              <a:t>Commensurate with college policy, cap of $3,500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				for a new course and $1,750 for course revision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Hybrid &amp; Competency-Based Assessment 		Determined on case-by-case basis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Tool Development &amp; Administration: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Program Management (all projects are eligible):		Up to 10% of the total cost of the projected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7E9FE-13C3-44D7-B256-051EB0B84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3617"/>
            <a:ext cx="12192000" cy="6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8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UNY_NEW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6" y="5467968"/>
            <a:ext cx="2313447" cy="11282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AEF8CC-6165-4752-80E7-B7885FFC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18"/>
            <a:ext cx="10515600" cy="9607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Apprenticeship Titles Funded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2C6-8DCD-1142-B89F-4C5A1BF6A3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7EF85-A614-4455-AEEB-4560CC79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3617"/>
            <a:ext cx="12192000" cy="62782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EF208-863A-4CE7-BA98-A6A25B32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200151"/>
            <a:ext cx="11649075" cy="4952670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en-US" sz="3100" dirty="0"/>
              <a:t>Autobody Repairer and Painter</a:t>
            </a:r>
          </a:p>
          <a:p>
            <a:pPr marL="0" indent="0">
              <a:buNone/>
            </a:pPr>
            <a:r>
              <a:rPr lang="en-US" sz="3100" dirty="0"/>
              <a:t>Brewer/Distiller</a:t>
            </a:r>
          </a:p>
          <a:p>
            <a:pPr marL="0" indent="0">
              <a:buNone/>
            </a:pPr>
            <a:r>
              <a:rPr lang="en-US" sz="3100" dirty="0"/>
              <a:t>Business Operations Associate</a:t>
            </a:r>
          </a:p>
          <a:p>
            <a:pPr marL="0" indent="0">
              <a:buNone/>
            </a:pPr>
            <a:r>
              <a:rPr lang="en-US" sz="3100" dirty="0"/>
              <a:t>Childcare Assistant</a:t>
            </a:r>
          </a:p>
          <a:p>
            <a:pPr marL="0" indent="0">
              <a:buNone/>
            </a:pPr>
            <a:r>
              <a:rPr lang="en-US" sz="3100" dirty="0"/>
              <a:t>CNC Tool and Cutter Grinder</a:t>
            </a:r>
          </a:p>
          <a:p>
            <a:pPr marL="0" indent="0">
              <a:buNone/>
            </a:pPr>
            <a:r>
              <a:rPr lang="en-US" sz="3100" dirty="0"/>
              <a:t>Community Health Worker</a:t>
            </a:r>
          </a:p>
          <a:p>
            <a:pPr marL="0" indent="0">
              <a:buNone/>
            </a:pPr>
            <a:r>
              <a:rPr lang="en-US" sz="3100" dirty="0"/>
              <a:t>Computer Support Technician</a:t>
            </a:r>
          </a:p>
          <a:p>
            <a:pPr marL="0" indent="0">
              <a:buNone/>
            </a:pPr>
            <a:r>
              <a:rPr lang="en-US" sz="3100" dirty="0"/>
              <a:t>Dairy Specialist</a:t>
            </a:r>
          </a:p>
          <a:p>
            <a:pPr marL="0" indent="0">
              <a:buNone/>
            </a:pPr>
            <a:r>
              <a:rPr lang="en-US" sz="3100" dirty="0"/>
              <a:t>Data Analyst</a:t>
            </a:r>
          </a:p>
          <a:p>
            <a:pPr marL="0" indent="0">
              <a:buNone/>
            </a:pPr>
            <a:r>
              <a:rPr lang="en-US" sz="3100" dirty="0"/>
              <a:t>Direct Support Professional</a:t>
            </a:r>
          </a:p>
          <a:p>
            <a:pPr marL="0" indent="0">
              <a:buNone/>
            </a:pPr>
            <a:r>
              <a:rPr lang="en-US" sz="3100" dirty="0"/>
              <a:t>Drafter (Structural)</a:t>
            </a:r>
          </a:p>
          <a:p>
            <a:pPr marL="0" indent="0">
              <a:buNone/>
            </a:pPr>
            <a:r>
              <a:rPr lang="en-US" sz="3100" dirty="0"/>
              <a:t>Electro-Mechanical Technician</a:t>
            </a:r>
          </a:p>
          <a:p>
            <a:pPr marL="0" indent="0">
              <a:buNone/>
            </a:pPr>
            <a:r>
              <a:rPr lang="en-US" sz="3100" dirty="0"/>
              <a:t>Electronics Mechanic (CNC Systems Maintenance)</a:t>
            </a:r>
          </a:p>
          <a:p>
            <a:pPr marL="0" indent="0">
              <a:buNone/>
            </a:pPr>
            <a:r>
              <a:rPr lang="en-US" sz="3100" dirty="0"/>
              <a:t>Electronics Technician</a:t>
            </a:r>
          </a:p>
          <a:p>
            <a:pPr marL="0" indent="0">
              <a:buNone/>
            </a:pPr>
            <a:r>
              <a:rPr lang="en-US" sz="3100" dirty="0"/>
              <a:t>Fiber Optic Calibration Technician</a:t>
            </a:r>
          </a:p>
          <a:p>
            <a:pPr marL="0" indent="0">
              <a:buNone/>
            </a:pPr>
            <a:r>
              <a:rPr lang="en-US" sz="3100" dirty="0"/>
              <a:t>Industrial Machinery Mechanic</a:t>
            </a:r>
          </a:p>
          <a:p>
            <a:pPr marL="0" indent="0">
              <a:buNone/>
            </a:pPr>
            <a:r>
              <a:rPr lang="en-US" sz="3100" dirty="0"/>
              <a:t>Industrial Manufacturing Technician</a:t>
            </a:r>
          </a:p>
          <a:p>
            <a:pPr marL="0" indent="0">
              <a:buNone/>
            </a:pPr>
            <a:r>
              <a:rPr lang="en-US" sz="3100" dirty="0"/>
              <a:t>Junior Accountant</a:t>
            </a:r>
          </a:p>
          <a:p>
            <a:pPr marL="0" indent="0">
              <a:buNone/>
            </a:pPr>
            <a:r>
              <a:rPr lang="en-US" sz="3100" dirty="0"/>
              <a:t>Machine Builder</a:t>
            </a:r>
          </a:p>
          <a:p>
            <a:pPr marL="0" indent="0">
              <a:buNone/>
            </a:pPr>
            <a:r>
              <a:rPr lang="en-US" sz="3100" dirty="0"/>
              <a:t>Machine Repairer</a:t>
            </a:r>
          </a:p>
          <a:p>
            <a:pPr marL="0" indent="0">
              <a:buNone/>
            </a:pPr>
            <a:r>
              <a:rPr lang="en-US" sz="3100" dirty="0"/>
              <a:t>Machinist</a:t>
            </a:r>
          </a:p>
          <a:p>
            <a:pPr marL="0" indent="0">
              <a:buNone/>
            </a:pPr>
            <a:r>
              <a:rPr lang="en-US" sz="3100" dirty="0"/>
              <a:t>Machinist (CNC)</a:t>
            </a:r>
          </a:p>
          <a:p>
            <a:pPr marL="0" indent="0">
              <a:buNone/>
            </a:pPr>
            <a:r>
              <a:rPr lang="en-US" sz="3100" dirty="0"/>
              <a:t>Maintenance Mechanic</a:t>
            </a:r>
          </a:p>
          <a:p>
            <a:pPr marL="0" indent="0">
              <a:buNone/>
            </a:pPr>
            <a:r>
              <a:rPr lang="en-US" sz="3100" dirty="0"/>
              <a:t>Maintenance Mechanic (Automatic Equipment)</a:t>
            </a:r>
          </a:p>
          <a:p>
            <a:pPr marL="0" indent="0">
              <a:buNone/>
            </a:pPr>
            <a:r>
              <a:rPr lang="en-US" sz="3100" dirty="0"/>
              <a:t>Manufacturing Engineering Technician</a:t>
            </a:r>
          </a:p>
          <a:p>
            <a:pPr marL="0" indent="0">
              <a:buNone/>
            </a:pPr>
            <a:r>
              <a:rPr lang="en-US" sz="3100" dirty="0"/>
              <a:t>Metal Refinisher</a:t>
            </a:r>
          </a:p>
          <a:p>
            <a:pPr marL="0" indent="0">
              <a:buNone/>
            </a:pPr>
            <a:r>
              <a:rPr lang="en-US" sz="3100" dirty="0"/>
              <a:t>Model Maker</a:t>
            </a:r>
          </a:p>
          <a:p>
            <a:pPr marL="0" indent="0">
              <a:buNone/>
            </a:pPr>
            <a:r>
              <a:rPr lang="en-US" sz="3100" dirty="0"/>
              <a:t>Mold Maker</a:t>
            </a:r>
          </a:p>
          <a:p>
            <a:pPr marL="0" indent="0">
              <a:buNone/>
            </a:pPr>
            <a:r>
              <a:rPr lang="en-US" sz="3100" dirty="0"/>
              <a:t>Photonics Technician</a:t>
            </a:r>
          </a:p>
          <a:p>
            <a:pPr marL="0" indent="0">
              <a:buNone/>
            </a:pPr>
            <a:r>
              <a:rPr lang="en-US" sz="3100" dirty="0"/>
              <a:t>Plant Maintenance Electrician</a:t>
            </a:r>
          </a:p>
          <a:p>
            <a:pPr marL="0" indent="0">
              <a:buNone/>
            </a:pPr>
            <a:r>
              <a:rPr lang="en-US" sz="3100" dirty="0"/>
              <a:t>Plant Maintenance Mechanic</a:t>
            </a:r>
          </a:p>
          <a:p>
            <a:pPr marL="0" indent="0">
              <a:buNone/>
            </a:pPr>
            <a:r>
              <a:rPr lang="en-US" sz="3100" dirty="0"/>
              <a:t>Plant Maintenance Millwright</a:t>
            </a:r>
          </a:p>
          <a:p>
            <a:pPr marL="0" indent="0">
              <a:buNone/>
            </a:pPr>
            <a:r>
              <a:rPr lang="en-US" sz="3100" dirty="0"/>
              <a:t>Plumber and Pipefitter</a:t>
            </a:r>
          </a:p>
          <a:p>
            <a:pPr marL="0" indent="0">
              <a:buNone/>
            </a:pPr>
            <a:r>
              <a:rPr lang="en-US" sz="3100" dirty="0"/>
              <a:t>Precision Optics Manufacturing Technician</a:t>
            </a:r>
          </a:p>
          <a:p>
            <a:pPr marL="0" indent="0">
              <a:buNone/>
            </a:pPr>
            <a:r>
              <a:rPr lang="en-US" sz="3100" dirty="0"/>
              <a:t>Project Manager</a:t>
            </a:r>
          </a:p>
          <a:p>
            <a:pPr marL="0" indent="0">
              <a:buNone/>
            </a:pPr>
            <a:r>
              <a:rPr lang="en-US" sz="3100" dirty="0"/>
              <a:t>Quality Assurance Auditor</a:t>
            </a:r>
          </a:p>
          <a:p>
            <a:pPr marL="0" indent="0">
              <a:buNone/>
            </a:pPr>
            <a:r>
              <a:rPr lang="en-US" sz="3100" dirty="0"/>
              <a:t>Sales Associate</a:t>
            </a:r>
          </a:p>
          <a:p>
            <a:pPr marL="0" indent="0">
              <a:buNone/>
            </a:pPr>
            <a:r>
              <a:rPr lang="en-US" sz="3100" dirty="0"/>
              <a:t>Screw Machine Set-Up &amp; Operator </a:t>
            </a:r>
          </a:p>
          <a:p>
            <a:pPr marL="0" indent="0">
              <a:buNone/>
            </a:pPr>
            <a:r>
              <a:rPr lang="en-US" sz="3100" dirty="0"/>
              <a:t>Software Developer</a:t>
            </a:r>
          </a:p>
          <a:p>
            <a:pPr marL="0" indent="0">
              <a:buNone/>
            </a:pPr>
            <a:r>
              <a:rPr lang="en-US" sz="3100" dirty="0"/>
              <a:t>Teacher</a:t>
            </a:r>
          </a:p>
          <a:p>
            <a:pPr marL="0" indent="0">
              <a:buNone/>
            </a:pPr>
            <a:r>
              <a:rPr lang="en-US" sz="3100" dirty="0"/>
              <a:t>Tool &amp; Die Maker</a:t>
            </a:r>
          </a:p>
          <a:p>
            <a:pPr marL="0" indent="0">
              <a:buNone/>
            </a:pPr>
            <a:r>
              <a:rPr lang="en-US" sz="3100" dirty="0"/>
              <a:t>Toolmaker</a:t>
            </a:r>
          </a:p>
          <a:p>
            <a:pPr marL="0" indent="0">
              <a:buNone/>
            </a:pPr>
            <a:r>
              <a:rPr lang="en-US" sz="3100" dirty="0"/>
              <a:t>Truck Driver, Heavy</a:t>
            </a:r>
          </a:p>
          <a:p>
            <a:pPr marL="0" indent="0">
              <a:buNone/>
            </a:pPr>
            <a:r>
              <a:rPr lang="en-US" sz="3100" dirty="0"/>
              <a:t>Wastewater Systems Operations Specialist</a:t>
            </a:r>
          </a:p>
          <a:p>
            <a:pPr marL="0" indent="0">
              <a:buNone/>
            </a:pPr>
            <a:r>
              <a:rPr lang="en-US" sz="3100" dirty="0"/>
              <a:t>Welder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E76AC37-0F8E-49B4-B56E-B2E6CC0E40F6}"/>
              </a:ext>
            </a:extLst>
          </p:cNvPr>
          <p:cNvSpPr txBox="1">
            <a:spLocks/>
          </p:cNvSpPr>
          <p:nvPr/>
        </p:nvSpPr>
        <p:spPr>
          <a:xfrm>
            <a:off x="6096000" y="1962149"/>
            <a:ext cx="5724525" cy="4190671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8211B-0B92-4CA6-BC70-08B4424910CE}"/>
              </a:ext>
            </a:extLst>
          </p:cNvPr>
          <p:cNvSpPr txBox="1"/>
          <p:nvPr/>
        </p:nvSpPr>
        <p:spPr>
          <a:xfrm>
            <a:off x="2181728" y="1028253"/>
            <a:ext cx="10010272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Helvetica" panose="020B0604020202020204" pitchFamily="34" charset="0"/>
              </a:rPr>
              <a:t>SUNY System Apprenticeship Team</a:t>
            </a:r>
          </a:p>
          <a:p>
            <a:endParaRPr lang="en-US" sz="32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tabLst>
                <a:tab pos="1979035" algn="l"/>
              </a:tabLst>
            </a:pP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</a:rPr>
              <a:t>Denise Zieske, Director of Workforce Development</a:t>
            </a:r>
          </a:p>
          <a:p>
            <a:pPr>
              <a:tabLst>
                <a:tab pos="1979035" algn="l"/>
              </a:tabLst>
            </a:pP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</a:rPr>
              <a:t>Office of Community Colleges and the Education Pipeline </a:t>
            </a:r>
          </a:p>
          <a:p>
            <a:pPr>
              <a:tabLst>
                <a:tab pos="1979035" algn="l"/>
              </a:tabLst>
            </a:pP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Denise.zieske@suny.edu</a:t>
            </a:r>
            <a:endParaRPr lang="en-US" sz="3200" baseline="300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tabLst>
                <a:tab pos="1979035" algn="l"/>
              </a:tabLst>
            </a:pPr>
            <a:endParaRPr lang="en-US" sz="3200" baseline="300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tabLst>
                <a:tab pos="1979035" algn="l"/>
              </a:tabLst>
            </a:pP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</a:rPr>
              <a:t>Mary Kohan, Project Manager, NYCAN</a:t>
            </a:r>
          </a:p>
          <a:p>
            <a:pPr>
              <a:tabLst>
                <a:tab pos="1979035" algn="l"/>
              </a:tabLst>
            </a:pP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Mary.kohan@suny.edu</a:t>
            </a:r>
            <a:endParaRPr lang="en-US" sz="3200" baseline="300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tabLst>
                <a:tab pos="1979035" algn="l"/>
              </a:tabLst>
            </a:pPr>
            <a:endParaRPr lang="en-US" sz="3200" baseline="300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tabLst>
                <a:tab pos="1979035" algn="l"/>
              </a:tabLst>
            </a:pP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</a:rPr>
              <a:t>Jan Hennessy, Project Coordinator, NYCAN</a:t>
            </a:r>
          </a:p>
          <a:p>
            <a:pPr>
              <a:tabLst>
                <a:tab pos="1979035" algn="l"/>
              </a:tabLst>
            </a:pP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Jan.hennessy@suny.edu</a:t>
            </a:r>
            <a:endParaRPr lang="en-US" sz="3200" baseline="300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>
              <a:tabLst>
                <a:tab pos="1979035" algn="l"/>
              </a:tabLst>
            </a:pPr>
            <a:endParaRPr lang="en-US" sz="3200" b="1" baseline="30000" dirty="0">
              <a:solidFill>
                <a:srgbClr val="0563C1"/>
              </a:solidFill>
              <a:cs typeface="Helvetica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tabLst>
                <a:tab pos="1979035" algn="l"/>
              </a:tabLst>
            </a:pPr>
            <a:r>
              <a:rPr lang="en-US" sz="3200" b="1" baseline="30000" dirty="0">
                <a:solidFill>
                  <a:schemeClr val="bg1"/>
                </a:solidFill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apprenticeship@suny.edu</a:t>
            </a:r>
            <a:r>
              <a:rPr lang="en-US" sz="3200" b="1" baseline="30000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cs typeface="Helvetica" panose="020B0604020202020204" pitchFamily="34" charset="0"/>
              </a:rPr>
              <a:t>                                  </a:t>
            </a:r>
            <a:r>
              <a:rPr lang="en-US" sz="3200" b="1" u="sng" baseline="30000" dirty="0">
                <a:solidFill>
                  <a:schemeClr val="bg1"/>
                </a:solidFill>
                <a:cs typeface="Helvetica" panose="020B0604020202020204" pitchFamily="34" charset="0"/>
              </a:rPr>
              <a:t>www.suny.edu/apprenticeship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3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5A40B-6749-1E46-B95B-4ED2B3AAB6B6}"/>
              </a:ext>
            </a:extLst>
          </p:cNvPr>
          <p:cNvSpPr txBox="1"/>
          <p:nvPr/>
        </p:nvSpPr>
        <p:spPr>
          <a:xfrm>
            <a:off x="2415808" y="2090172"/>
            <a:ext cx="7360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SUNY has provided life changing educational opportunities for countless students and we must continue to provide the resources needed for the next generation of students seeking a world class education.  </a:t>
            </a:r>
            <a:r>
              <a:rPr lang="en-US" sz="3200" b="1" i="1" dirty="0">
                <a:solidFill>
                  <a:schemeClr val="bg1"/>
                </a:solidFill>
              </a:rPr>
              <a:t>Governor Kathy </a:t>
            </a:r>
            <a:r>
              <a:rPr lang="en-US" sz="3200" b="1" i="1" dirty="0" err="1">
                <a:solidFill>
                  <a:schemeClr val="bg1"/>
                </a:solidFill>
              </a:rPr>
              <a:t>Hochul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69B12-396E-AD4D-9143-7223508927B8}"/>
              </a:ext>
            </a:extLst>
          </p:cNvPr>
          <p:cNvSpPr txBox="1"/>
          <p:nvPr/>
        </p:nvSpPr>
        <p:spPr>
          <a:xfrm>
            <a:off x="5699760" y="608757"/>
            <a:ext cx="792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00B0F0"/>
                </a:solidFill>
                <a:latin typeface="Helvetica" pitchFamily="2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9705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 of All SUNY Camp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3025"/>
            <a:ext cx="5715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553" y="856357"/>
            <a:ext cx="5181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What is SUNY?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64 institutions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</a:p>
          <a:p>
            <a:pPr algn="ctr"/>
            <a:endParaRPr lang="en-US" sz="1000" i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bg1"/>
                </a:solidFill>
                <a:ea typeface="Calibri" panose="020F0502020204030204" pitchFamily="34" charset="0"/>
              </a:rPr>
              <a:t>Research universities, academic medical centers, liberal arts colleges, community colleges, colleges of technology &amp; an online learning network</a:t>
            </a:r>
          </a:p>
          <a:p>
            <a:pPr algn="ctr"/>
            <a:endParaRPr lang="en-US" sz="2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Serving nearly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1.3 million students</a:t>
            </a:r>
          </a:p>
          <a:p>
            <a:pPr algn="ctr"/>
            <a:endParaRPr lang="en-US" sz="1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bg1"/>
                </a:solidFill>
                <a:ea typeface="Calibri" panose="020F0502020204030204" pitchFamily="34" charset="0"/>
              </a:rPr>
              <a:t>Nearly 600,000 in credit bearing courses/programs &amp; 700,000+ through continuing education &amp; community outreach programs</a:t>
            </a:r>
            <a:endParaRPr lang="en-US" sz="2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6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A0A2A-29B0-4B4A-980A-6227FF5B9EFE}"/>
              </a:ext>
            </a:extLst>
          </p:cNvPr>
          <p:cNvSpPr txBox="1"/>
          <p:nvPr/>
        </p:nvSpPr>
        <p:spPr>
          <a:xfrm>
            <a:off x="588242" y="2105397"/>
            <a:ext cx="3823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SUNY Statewide Workforce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6314" y="551289"/>
            <a:ext cx="68408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Workforce development training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customized for employers to upskill their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Apprenticeship activities</a:t>
            </a: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partnership with business, NYS Department of Labor (NYSDOL) and US Department of Labor in advanced manufacturing, healthcare,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Training for individuals impacted by COVID pandemic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partnership with NYSDOL under US Department of Education’s Reimagine Workforce Preparation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Program development through Future of Work Centers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 address regional workforce demands</a:t>
            </a:r>
          </a:p>
        </p:txBody>
      </p:sp>
      <p:pic>
        <p:nvPicPr>
          <p:cNvPr id="2050" name="Picture 2" descr="Asian woman in blue flannel shirt working on electrical circu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1"/>
          <a:stretch/>
        </p:blipFill>
        <p:spPr bwMode="auto">
          <a:xfrm>
            <a:off x="544195" y="4213994"/>
            <a:ext cx="3867785" cy="159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F217C-1098-4316-9E77-1457601B88E4}"/>
              </a:ext>
            </a:extLst>
          </p:cNvPr>
          <p:cNvSpPr txBox="1"/>
          <p:nvPr/>
        </p:nvSpPr>
        <p:spPr>
          <a:xfrm>
            <a:off x="7543800" y="6172200"/>
            <a:ext cx="434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72" y="914400"/>
            <a:ext cx="9354469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2E4D0-1495-4B03-B5AF-924ABB4B99F9}"/>
              </a:ext>
            </a:extLst>
          </p:cNvPr>
          <p:cNvSpPr txBox="1"/>
          <p:nvPr/>
        </p:nvSpPr>
        <p:spPr>
          <a:xfrm>
            <a:off x="423512" y="3080085"/>
            <a:ext cx="1511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SUNY’s students today look like: </a:t>
            </a:r>
          </a:p>
        </p:txBody>
      </p:sp>
    </p:spTree>
    <p:extLst>
      <p:ext uri="{BB962C8B-B14F-4D97-AF65-F5344CB8AC3E}">
        <p14:creationId xmlns:p14="http://schemas.microsoft.com/office/powerpoint/2010/main" val="68195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F4F54-FB09-104B-B1AD-97A10164C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23467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BE5775-781F-C845-A225-0A9BD1E6E848}"/>
              </a:ext>
            </a:extLst>
          </p:cNvPr>
          <p:cNvSpPr txBox="1"/>
          <p:nvPr/>
        </p:nvSpPr>
        <p:spPr>
          <a:xfrm>
            <a:off x="6962521" y="772586"/>
            <a:ext cx="444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Apprentices at SUNY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C628EF-56A7-624B-9419-5F1FA4E8053A}"/>
              </a:ext>
            </a:extLst>
          </p:cNvPr>
          <p:cNvSpPr/>
          <p:nvPr/>
        </p:nvSpPr>
        <p:spPr>
          <a:xfrm>
            <a:off x="6771386" y="3138782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0" name="Picture 9" descr="SUNY Logo">
            <a:extLst>
              <a:ext uri="{FF2B5EF4-FFF2-40B4-BE49-F238E27FC236}">
                <a16:creationId xmlns:a16="http://schemas.microsoft.com/office/drawing/2014/main" id="{5149B6C9-13E1-4946-9852-E25B16115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" y="337515"/>
            <a:ext cx="1206805" cy="1206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F30E44-0AB7-4086-926C-60B308AB1EC4}"/>
              </a:ext>
            </a:extLst>
          </p:cNvPr>
          <p:cNvSpPr txBox="1"/>
          <p:nvPr/>
        </p:nvSpPr>
        <p:spPr>
          <a:xfrm>
            <a:off x="7185153" y="1991986"/>
            <a:ext cx="48380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been away from classroom for extended period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 non-matriculated (have not declared a degree bearing pathway and may be part-time)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Don’t attend orientation or first year seminar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balance working full-time, families and education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D911FE-A83A-4994-8F5F-D97E09E2616F}"/>
              </a:ext>
            </a:extLst>
          </p:cNvPr>
          <p:cNvSpPr/>
          <p:nvPr/>
        </p:nvSpPr>
        <p:spPr>
          <a:xfrm>
            <a:off x="6771385" y="5148128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304685-7F9A-9315-F3A3-FC0EC684F904}"/>
              </a:ext>
            </a:extLst>
          </p:cNvPr>
          <p:cNvSpPr/>
          <p:nvPr/>
        </p:nvSpPr>
        <p:spPr>
          <a:xfrm>
            <a:off x="6795012" y="2072703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9CBDAD-8DA7-A279-595D-8F8B771A8041}"/>
              </a:ext>
            </a:extLst>
          </p:cNvPr>
          <p:cNvSpPr/>
          <p:nvPr/>
        </p:nvSpPr>
        <p:spPr>
          <a:xfrm>
            <a:off x="6771386" y="4143455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0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BE5775-781F-C845-A225-0A9BD1E6E848}"/>
              </a:ext>
            </a:extLst>
          </p:cNvPr>
          <p:cNvSpPr txBox="1"/>
          <p:nvPr/>
        </p:nvSpPr>
        <p:spPr>
          <a:xfrm>
            <a:off x="6962521" y="772586"/>
            <a:ext cx="479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SUNY Apprenticeship Supports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791B05-4E1C-2643-856D-87A4A21DADD9}"/>
              </a:ext>
            </a:extLst>
          </p:cNvPr>
          <p:cNvSpPr/>
          <p:nvPr/>
        </p:nvSpPr>
        <p:spPr>
          <a:xfrm>
            <a:off x="6694059" y="1893958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C628EF-56A7-624B-9419-5F1FA4E8053A}"/>
              </a:ext>
            </a:extLst>
          </p:cNvPr>
          <p:cNvSpPr/>
          <p:nvPr/>
        </p:nvSpPr>
        <p:spPr>
          <a:xfrm>
            <a:off x="6694058" y="2825197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AB29C6-79A4-DF40-8AC2-B91ABC6E5E69}"/>
              </a:ext>
            </a:extLst>
          </p:cNvPr>
          <p:cNvSpPr/>
          <p:nvPr/>
        </p:nvSpPr>
        <p:spPr>
          <a:xfrm>
            <a:off x="6694058" y="3947567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3</a:t>
            </a:r>
          </a:p>
        </p:txBody>
      </p:sp>
      <p:pic>
        <p:nvPicPr>
          <p:cNvPr id="10" name="Picture 9" descr="SUNY Logo">
            <a:extLst>
              <a:ext uri="{FF2B5EF4-FFF2-40B4-BE49-F238E27FC236}">
                <a16:creationId xmlns:a16="http://schemas.microsoft.com/office/drawing/2014/main" id="{5149B6C9-13E1-4946-9852-E25B16115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" y="337515"/>
            <a:ext cx="1206805" cy="1206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F30E44-0AB7-4086-926C-60B308AB1EC4}"/>
              </a:ext>
            </a:extLst>
          </p:cNvPr>
          <p:cNvSpPr txBox="1"/>
          <p:nvPr/>
        </p:nvSpPr>
        <p:spPr>
          <a:xfrm>
            <a:off x="7205473" y="1758306"/>
            <a:ext cx="48380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 to buil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trainings based on employer need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Supports and referrals to retain students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Supportive: childcare, transportation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Academic: advising, tutoring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Subject matter experts with experience in the field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Pathways leading to SUNY credentials (Degrees, Certificates and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Microcredentials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D911FE-A83A-4994-8F5F-D97E09E2616F}"/>
              </a:ext>
            </a:extLst>
          </p:cNvPr>
          <p:cNvSpPr/>
          <p:nvPr/>
        </p:nvSpPr>
        <p:spPr>
          <a:xfrm>
            <a:off x="6694058" y="4878804"/>
            <a:ext cx="382265" cy="382265"/>
          </a:xfrm>
          <a:prstGeom prst="ellipse">
            <a:avLst/>
          </a:prstGeom>
          <a:solidFill>
            <a:srgbClr val="024D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B3AA6A-5343-4FBB-9365-876F161A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E255EAC-9F8E-9142-AF63-6B7BA589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8211" y="2144459"/>
            <a:ext cx="2748728" cy="2695267"/>
            <a:chOff x="1211089" y="1620751"/>
            <a:chExt cx="2946400" cy="28890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49FA71-F5EC-1F4C-A0FD-B2D3A106E67F}"/>
                </a:ext>
              </a:extLst>
            </p:cNvPr>
            <p:cNvSpPr/>
            <p:nvPr/>
          </p:nvSpPr>
          <p:spPr>
            <a:xfrm>
              <a:off x="1305281" y="1735907"/>
              <a:ext cx="2758018" cy="26899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7821B4-D49B-B44D-B9E5-6200A054E169}"/>
                </a:ext>
              </a:extLst>
            </p:cNvPr>
            <p:cNvSpPr/>
            <p:nvPr/>
          </p:nvSpPr>
          <p:spPr>
            <a:xfrm>
              <a:off x="1211089" y="1620751"/>
              <a:ext cx="2946400" cy="2889094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5BD20F-A730-0346-BFF4-61B6F70BA4DE}"/>
              </a:ext>
            </a:extLst>
          </p:cNvPr>
          <p:cNvSpPr txBox="1"/>
          <p:nvPr/>
        </p:nvSpPr>
        <p:spPr>
          <a:xfrm>
            <a:off x="2387003" y="478847"/>
            <a:ext cx="84458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Apprenticeship Pathways Across the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15D90-1FCD-9140-84CE-0B3D47378D7D}"/>
              </a:ext>
            </a:extLst>
          </p:cNvPr>
          <p:cNvSpPr txBox="1"/>
          <p:nvPr/>
        </p:nvSpPr>
        <p:spPr>
          <a:xfrm>
            <a:off x="1816455" y="3298227"/>
            <a:ext cx="173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Credits towards a degree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F1D09EB-1712-DD45-8A96-58D360D44D56}"/>
              </a:ext>
            </a:extLst>
          </p:cNvPr>
          <p:cNvSpPr txBox="1">
            <a:spLocks/>
          </p:cNvSpPr>
          <p:nvPr/>
        </p:nvSpPr>
        <p:spPr>
          <a:xfrm>
            <a:off x="1618994" y="5028468"/>
            <a:ext cx="2130590" cy="1595851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baseline="30000" dirty="0">
                <a:solidFill>
                  <a:schemeClr val="bg1"/>
                </a:solidFill>
              </a:rPr>
              <a:t>Craft Brewing</a:t>
            </a:r>
          </a:p>
          <a:p>
            <a:pPr algn="ctr"/>
            <a:r>
              <a:rPr lang="en-US" baseline="30000" dirty="0">
                <a:solidFill>
                  <a:schemeClr val="bg1"/>
                </a:solidFill>
              </a:rPr>
              <a:t>SUNY Schenectady + Frog Alley Brewing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F38652-771E-0046-BF75-1049692A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7505" y="1831979"/>
            <a:ext cx="2748728" cy="2695267"/>
            <a:chOff x="1211089" y="1620751"/>
            <a:chExt cx="2946400" cy="288909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3FB5AC-A3DA-9C45-BD06-FF5BE3FA43F6}"/>
                </a:ext>
              </a:extLst>
            </p:cNvPr>
            <p:cNvSpPr/>
            <p:nvPr/>
          </p:nvSpPr>
          <p:spPr>
            <a:xfrm>
              <a:off x="1305281" y="1735907"/>
              <a:ext cx="2758018" cy="26899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034568-B7AB-954B-938E-FB11FD2C5C89}"/>
                </a:ext>
              </a:extLst>
            </p:cNvPr>
            <p:cNvSpPr/>
            <p:nvPr/>
          </p:nvSpPr>
          <p:spPr>
            <a:xfrm>
              <a:off x="1211089" y="1620751"/>
              <a:ext cx="2946400" cy="2889094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9EACD82-1161-A643-918B-4F0036350BAF}"/>
              </a:ext>
            </a:extLst>
          </p:cNvPr>
          <p:cNvSpPr txBox="1"/>
          <p:nvPr/>
        </p:nvSpPr>
        <p:spPr>
          <a:xfrm>
            <a:off x="5433105" y="2994946"/>
            <a:ext cx="192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Microcredentials</a:t>
            </a:r>
            <a:r>
              <a:rPr lang="en-US" dirty="0"/>
              <a:t> 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B7E0501-3590-154A-862F-F955ABFFDDA3}"/>
              </a:ext>
            </a:extLst>
          </p:cNvPr>
          <p:cNvSpPr txBox="1">
            <a:spLocks/>
          </p:cNvSpPr>
          <p:nvPr/>
        </p:nvSpPr>
        <p:spPr>
          <a:xfrm>
            <a:off x="5228167" y="4715988"/>
            <a:ext cx="2130590" cy="1400331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baseline="30000" dirty="0">
                <a:solidFill>
                  <a:schemeClr val="bg1"/>
                </a:solidFill>
              </a:rPr>
              <a:t>CNC Machinist</a:t>
            </a:r>
            <a:endParaRPr lang="en-US" baseline="30000" dirty="0">
              <a:solidFill>
                <a:schemeClr val="bg1"/>
              </a:solidFill>
            </a:endParaRPr>
          </a:p>
          <a:p>
            <a:pPr algn="ctr"/>
            <a:r>
              <a:rPr lang="en-US" baseline="30000" dirty="0">
                <a:solidFill>
                  <a:schemeClr val="bg1"/>
                </a:solidFill>
              </a:rPr>
              <a:t>SUNY Ulster + </a:t>
            </a:r>
            <a:r>
              <a:rPr lang="en-US" baseline="30000" dirty="0" err="1">
                <a:solidFill>
                  <a:schemeClr val="bg1"/>
                </a:solidFill>
              </a:rPr>
              <a:t>LoDolce</a:t>
            </a:r>
            <a:r>
              <a:rPr lang="en-US" baseline="30000" dirty="0">
                <a:solidFill>
                  <a:schemeClr val="bg1"/>
                </a:solidFill>
              </a:rPr>
              <a:t> Machine Co.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82C0B0-0B61-BE42-AC40-5586B4F73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66799" y="1249291"/>
            <a:ext cx="2748728" cy="2695267"/>
            <a:chOff x="1211089" y="1620751"/>
            <a:chExt cx="2946400" cy="288909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254F3D-926F-A64B-BF7B-5EDDD53BB37A}"/>
                </a:ext>
              </a:extLst>
            </p:cNvPr>
            <p:cNvSpPr/>
            <p:nvPr/>
          </p:nvSpPr>
          <p:spPr>
            <a:xfrm>
              <a:off x="1305281" y="1735907"/>
              <a:ext cx="2758018" cy="26899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3BFDE0-3574-554E-9112-09F2A1559546}"/>
                </a:ext>
              </a:extLst>
            </p:cNvPr>
            <p:cNvSpPr/>
            <p:nvPr/>
          </p:nvSpPr>
          <p:spPr>
            <a:xfrm>
              <a:off x="1211089" y="1620751"/>
              <a:ext cx="2946400" cy="2889094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7520A55-4469-4E4E-8074-EBD2E73ECEDB}"/>
              </a:ext>
            </a:extLst>
          </p:cNvPr>
          <p:cNvSpPr txBox="1">
            <a:spLocks/>
          </p:cNvSpPr>
          <p:nvPr/>
        </p:nvSpPr>
        <p:spPr>
          <a:xfrm>
            <a:off x="8566799" y="4126026"/>
            <a:ext cx="2748728" cy="2168562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baseline="30000" dirty="0">
                <a:solidFill>
                  <a:schemeClr val="bg1"/>
                </a:solidFill>
              </a:rPr>
              <a:t>Direct Support Professional</a:t>
            </a:r>
          </a:p>
          <a:p>
            <a:pPr algn="ctr"/>
            <a:r>
              <a:rPr lang="en-US" baseline="30000" dirty="0">
                <a:solidFill>
                  <a:schemeClr val="bg1"/>
                </a:solidFill>
              </a:rPr>
              <a:t>Fulton Montgomery Community College + Lexington ARC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756E81-3110-094D-B00B-DC63830F6EF4}"/>
              </a:ext>
            </a:extLst>
          </p:cNvPr>
          <p:cNvSpPr txBox="1"/>
          <p:nvPr/>
        </p:nvSpPr>
        <p:spPr>
          <a:xfrm>
            <a:off x="9125977" y="2445413"/>
            <a:ext cx="17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Certificates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6F3491-9ECB-40D7-89FF-4B68E5B45593}"/>
              </a:ext>
            </a:extLst>
          </p:cNvPr>
          <p:cNvSpPr txBox="1"/>
          <p:nvPr/>
        </p:nvSpPr>
        <p:spPr>
          <a:xfrm>
            <a:off x="1874741" y="2436477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ACQUIRE: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5138A7-AAA6-41B5-8FEE-E8507123AD0E}"/>
              </a:ext>
            </a:extLst>
          </p:cNvPr>
          <p:cNvSpPr txBox="1"/>
          <p:nvPr/>
        </p:nvSpPr>
        <p:spPr>
          <a:xfrm>
            <a:off x="5474035" y="2100058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EARN: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48605-CBFD-436E-990E-1F2932A13730}"/>
              </a:ext>
            </a:extLst>
          </p:cNvPr>
          <p:cNvSpPr txBox="1"/>
          <p:nvPr/>
        </p:nvSpPr>
        <p:spPr>
          <a:xfrm>
            <a:off x="9073329" y="1527623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OBTAIN:</a:t>
            </a:r>
          </a:p>
        </p:txBody>
      </p:sp>
    </p:spTree>
    <p:extLst>
      <p:ext uri="{BB962C8B-B14F-4D97-AF65-F5344CB8AC3E}">
        <p14:creationId xmlns:p14="http://schemas.microsoft.com/office/powerpoint/2010/main" val="136330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086E0-283D-41A2-ADC9-B480A132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84" y="1905000"/>
            <a:ext cx="11508515" cy="3388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05C9C2-D051-464C-A36E-CDA54733FEC9}"/>
              </a:ext>
            </a:extLst>
          </p:cNvPr>
          <p:cNvSpPr txBox="1"/>
          <p:nvPr/>
        </p:nvSpPr>
        <p:spPr>
          <a:xfrm>
            <a:off x="350384" y="5776905"/>
            <a:ext cx="1138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Source: Achieving the Dream/Completion by Design Loss Momentum Framework (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https://www.achievingthedream.org/resource/15146/loss-momentum-framework-revised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944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DOL_ATR_SUNY_Training.potx" id="{5BE77919-2AD9-4B0B-BA95-8682440F356C}" vid="{2F8046F2-DF97-4A1D-AD80-6524191845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DOL_ATR_SUNY_Training.potx" id="{5BE77919-2AD9-4B0B-BA95-8682440F356C}" vid="{07A5450F-DDB5-4A67-BCD2-159BF0113D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DOL_ATR_SUNY_Training.potx" id="{5BE77919-2AD9-4B0B-BA95-8682440F356C}" vid="{565E3773-528A-428E-BB23-6A3DFB12D9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NYSDOL_ATR_SUNY_Training</Template>
  <TotalTime>557</TotalTime>
  <Words>1094</Words>
  <Application>Microsoft Office PowerPoint</Application>
  <PresentationFormat>Widescreen</PresentationFormat>
  <Paragraphs>210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AauxRegular</vt:lpstr>
      <vt:lpstr>Arial</vt:lpstr>
      <vt:lpstr>Arial Nova</vt:lpstr>
      <vt:lpstr>Calibri</vt:lpstr>
      <vt:lpstr>Calibri Light</vt:lpstr>
      <vt:lpstr>Helvetica</vt:lpstr>
      <vt:lpstr>Helvetica Light</vt:lpstr>
      <vt:lpstr>Times New Roman</vt:lpstr>
      <vt:lpstr>Custom Design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Role:  SUNY System Administration </vt:lpstr>
      <vt:lpstr>Role:  SUNY Institutions</vt:lpstr>
      <vt:lpstr>Benefits to SUNY</vt:lpstr>
      <vt:lpstr>Funding Availability</vt:lpstr>
      <vt:lpstr>Apprenticeship Titles Funded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Kohan, Mary</dc:creator>
  <cp:lastModifiedBy>Paul Costello</cp:lastModifiedBy>
  <cp:revision>39</cp:revision>
  <dcterms:created xsi:type="dcterms:W3CDTF">2022-10-14T20:16:17Z</dcterms:created>
  <dcterms:modified xsi:type="dcterms:W3CDTF">2023-05-15T03:11:56Z</dcterms:modified>
</cp:coreProperties>
</file>